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 b="def" i="def"/>
      <a:tcStyle>
        <a:tcBdr/>
        <a:fill>
          <a:solidFill>
            <a:srgbClr val="E7E7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sto titolo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sto titolo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Testo titolo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39" name="Corpo livello uno…"/>
          <p:cNvSpPr txBox="1"/>
          <p:nvPr>
            <p:ph type="body" sz="half" idx="1"/>
          </p:nvPr>
        </p:nvSpPr>
        <p:spPr>
          <a:xfrm>
            <a:off x="457200" y="1600200"/>
            <a:ext cx="4035425" cy="4521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sto titol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defRPr b="1" sz="2400"/>
            </a:lvl1pPr>
            <a:lvl2pPr marL="0" indent="457200">
              <a:defRPr b="1" sz="2400"/>
            </a:lvl2pPr>
            <a:lvl3pPr marL="0" indent="914400">
              <a:defRPr b="1" sz="2400"/>
            </a:lvl3pPr>
            <a:lvl4pPr marL="0" indent="1371600">
              <a:defRPr b="1" sz="2400"/>
            </a:lvl4pPr>
            <a:lvl5pPr marL="0" indent="1828800"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b="1" sz="2400"/>
            </a:pPr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sto titolo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Testo titolo</a:t>
            </a:r>
          </a:p>
        </p:txBody>
      </p:sp>
      <p:sp>
        <p:nvSpPr>
          <p:cNvPr id="73" name="Corpo livello uno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defRPr sz="1400"/>
            </a:pPr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sto titolo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Testo titolo</a:t>
            </a:r>
          </a:p>
        </p:txBody>
      </p:sp>
      <p:sp>
        <p:nvSpPr>
          <p:cNvPr id="83" name="Segnaposto immagine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o titolo"/>
          <p:cNvSpPr txBox="1"/>
          <p:nvPr>
            <p:ph type="title"/>
          </p:nvPr>
        </p:nvSpPr>
        <p:spPr>
          <a:xfrm>
            <a:off x="457200" y="127000"/>
            <a:ext cx="8224839" cy="1433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normAutofit fontScale="100000" lnSpcReduction="0"/>
          </a:bodyPr>
          <a:lstStyle/>
          <a:p>
            <a:pPr/>
            <a:r>
              <a:t>Testo titolo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457200" y="1600200"/>
            <a:ext cx="8224839" cy="452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8377970" y="6245225"/>
            <a:ext cx="304069" cy="290984"/>
          </a:xfrm>
          <a:prstGeom prst="rect">
            <a:avLst/>
          </a:prstGeom>
          <a:ln w="12700">
            <a:miter lim="400000"/>
          </a:ln>
        </p:spPr>
        <p:txBody>
          <a:bodyPr wrap="none" lIns="46799" tIns="46799" rIns="46799" bIns="46799">
            <a:spAutoFit/>
          </a:bodyPr>
          <a:lstStyle>
            <a:lvl1pPr algn="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1313" marR="0" indent="-341313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41313" marR="0" indent="115886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341313" marR="0" indent="573087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341313" marR="0" indent="1030287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341313" marR="0" indent="1487487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41313" marR="0" indent="1944686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41313" marR="0" indent="2401886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1313" marR="0" indent="2859086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41313" marR="0" indent="3316287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vipole.it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1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1" y="-18847"/>
            <a:ext cx="9144001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CasellaDiTesto 2"/>
          <p:cNvSpPr txBox="1"/>
          <p:nvPr/>
        </p:nvSpPr>
        <p:spPr>
          <a:xfrm>
            <a:off x="225231" y="3933056"/>
            <a:ext cx="8693537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t>Corso aggiornamento IPRASE per docenti di educazione fisica</a:t>
            </a:r>
          </a:p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t>Trento, 7 Settembre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egnaposto contenuto 2"/>
          <p:cNvSpPr txBox="1"/>
          <p:nvPr>
            <p:ph type="body" idx="1"/>
          </p:nvPr>
        </p:nvSpPr>
        <p:spPr>
          <a:xfrm>
            <a:off x="395535" y="764704"/>
            <a:ext cx="8224840" cy="4521201"/>
          </a:xfrm>
          <a:prstGeom prst="rect">
            <a:avLst/>
          </a:prstGeom>
        </p:spPr>
        <p:txBody>
          <a:bodyPr/>
          <a:lstStyle/>
          <a:p>
            <a:pPr marL="324247" indent="-324247" defTabSz="426799">
              <a:spcBef>
                <a:spcPts val="700"/>
              </a:spcBef>
              <a:defRPr sz="3040"/>
            </a:pPr>
            <a:r>
              <a:t>	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I bastoncini da Nordic Power vengono prodotti in esclusiva dall’azienda italiana VIPOLE s.r.l. di Pove del Grappa, che si occupa anche di forniture di bastoncini leggeri.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 marL="324247" indent="-324247" defTabSz="426799">
              <a:spcBef>
                <a:spcPts val="700"/>
              </a:spcBef>
              <a:defRPr sz="3040"/>
            </a:pP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 marL="324247" indent="-324247" defTabSz="426799">
              <a:spcBef>
                <a:spcPts val="700"/>
              </a:spcBef>
              <a:defRPr sz="3040"/>
            </a:pPr>
            <a:r>
              <a:t>	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Per informazioni: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 marL="324247" indent="-324247" algn="ctr" defTabSz="426799">
              <a:spcBef>
                <a:spcPts val="700"/>
              </a:spcBef>
              <a:defRPr sz="3040">
                <a:solidFill>
                  <a:schemeClr val="accent3">
                    <a:lumOff val="44000"/>
                  </a:schemeClr>
                </a:solidFill>
              </a:defRPr>
            </a:pPr>
            <a:r>
              <a:rPr u="sng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hlinkClick r:id="rId2" invalidUrl="" action="" tgtFrame="" tooltip="" history="1" highlightClick="0" endSnd="0"/>
              </a:rPr>
              <a:t>info@vipole.it</a:t>
            </a:r>
          </a:p>
          <a:p>
            <a:pPr marL="324247" indent="-324247" algn="ctr" defTabSz="426799">
              <a:spcBef>
                <a:spcPts val="700"/>
              </a:spcBef>
              <a:defRPr sz="3040">
                <a:solidFill>
                  <a:schemeClr val="accent3">
                    <a:lumOff val="44000"/>
                  </a:schemeClr>
                </a:solidFill>
              </a:defRPr>
            </a:pPr>
            <a:r>
              <a:t>www.vipole.it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egnaposto contenuto 2"/>
          <p:cNvSpPr txBox="1"/>
          <p:nvPr>
            <p:ph type="body" idx="1"/>
          </p:nvPr>
        </p:nvSpPr>
        <p:spPr>
          <a:xfrm>
            <a:off x="459580" y="332655"/>
            <a:ext cx="8224840" cy="6192690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chemeClr val="accent3">
                    <a:lumOff val="44000"/>
                  </a:schemeClr>
                </a:solidFill>
              </a:defRPr>
            </a:pPr>
            <a:r>
              <a:t>Il Nordic Walking nasce nei </a:t>
            </a:r>
            <a:r>
              <a:rPr b="1">
                <a:solidFill>
                  <a:srgbClr val="FFFF00"/>
                </a:solidFill>
              </a:rPr>
              <a:t>primi decenni del ‘900</a:t>
            </a:r>
            <a:r>
              <a:t> nei paesi scandinavi (Finlandia, Svezia e Norvegia), come metodo di allenamento estivo per la combinata nordica e lo sci di fondo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b="1" sz="2000">
                <a:solidFill>
                  <a:srgbClr val="FFFF00"/>
                </a:solidFill>
              </a:defRPr>
            </a:pPr>
            <a:r>
              <a:t>1960</a:t>
            </a:r>
            <a:r>
              <a:rPr b="0">
                <a:solidFill>
                  <a:schemeClr val="accent3">
                    <a:lumOff val="44000"/>
                  </a:schemeClr>
                </a:solidFill>
              </a:rPr>
              <a:t> Il Nordic arriva in Italia con Bengt Nillson, allenatore svedese della squadra nazionale italiana di fondo (di cui faceva parte Franco Nones, oro olimpico della 30 Km a Grenoble)</a:t>
            </a:r>
            <a:endParaRPr b="0">
              <a:solidFill>
                <a:schemeClr val="accent3">
                  <a:lumOff val="44000"/>
                </a:schemeClr>
              </a:solidFill>
            </a:endParaRP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b="1" sz="2000">
                <a:solidFill>
                  <a:srgbClr val="FFFF00"/>
                </a:solidFill>
              </a:defRPr>
            </a:pPr>
            <a:r>
              <a:t>1997</a:t>
            </a:r>
            <a:r>
              <a:rPr b="0">
                <a:solidFill>
                  <a:schemeClr val="accent3">
                    <a:lumOff val="44000"/>
                  </a:schemeClr>
                </a:solidFill>
              </a:rPr>
              <a:t> M.Kantaneva, chineisologo finlandese, codifica attraverso la sua tesi di laurea il moderno Nordic presso il Finnish Sports Institute Vierumaki </a:t>
            </a:r>
            <a:endParaRPr b="0">
              <a:solidFill>
                <a:schemeClr val="accent3">
                  <a:lumOff val="44000"/>
                </a:schemeClr>
              </a:solidFill>
            </a:endParaRP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b="1" sz="2000">
                <a:solidFill>
                  <a:srgbClr val="FFFF00"/>
                </a:solidFill>
              </a:defRPr>
            </a:pPr>
            <a:r>
              <a:t>Primi anni 2000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 </a:t>
            </a:r>
            <a:r>
              <a:rPr b="0">
                <a:solidFill>
                  <a:schemeClr val="accent3">
                    <a:lumOff val="44000"/>
                  </a:schemeClr>
                </a:solidFill>
              </a:rPr>
              <a:t>Nascono in Italia le prime associazioni di Nordic, ed attraverso queste vengono formati i primi istruttori</a:t>
            </a:r>
            <a:endParaRPr b="0">
              <a:solidFill>
                <a:schemeClr val="accent3">
                  <a:lumOff val="44000"/>
                </a:schemeClr>
              </a:solidFill>
            </a:endParaRP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b="1" sz="2000">
                <a:solidFill>
                  <a:srgbClr val="FFFF00"/>
                </a:solidFill>
              </a:defRPr>
            </a:pPr>
            <a:r>
              <a:t>2006</a:t>
            </a:r>
            <a:r>
              <a:rPr b="0">
                <a:solidFill>
                  <a:schemeClr val="accent3">
                    <a:lumOff val="44000"/>
                  </a:schemeClr>
                </a:solidFill>
              </a:rPr>
              <a:t> Viene scritto e pubblicato il primo libro di Nordic Walking in Italia da Pino Dellasega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b="1" sz="2000">
                <a:solidFill>
                  <a:srgbClr val="FFFF00"/>
                </a:solidFill>
              </a:defRPr>
            </a:pPr>
            <a:r>
              <a:t>2018</a:t>
            </a:r>
            <a:r>
              <a:rPr b="0">
                <a:solidFill>
                  <a:schemeClr val="accent3">
                    <a:lumOff val="44000"/>
                  </a:schemeClr>
                </a:solidFill>
              </a:rPr>
              <a:t> Nasce il Nordic Power®, evoluzione del Nordic che prevete l’utilizzo di bastoncini appesantiti e powerbands. Il progetto è creato da Pino Dellasega, Chiara Campostrini, Nicola Vidale, il Dott.Franziskus Vendrame ed il Dott.Antonio Mander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84783"/>
            <a:ext cx="914400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egnaposto contenuto 2"/>
          <p:cNvSpPr txBox="1"/>
          <p:nvPr/>
        </p:nvSpPr>
        <p:spPr>
          <a:xfrm>
            <a:off x="502919" y="188640"/>
            <a:ext cx="8133400" cy="1119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1313" indent="-341313" algn="ctr">
              <a:spcBef>
                <a:spcPts val="800"/>
              </a:spcBef>
              <a:defRPr sz="3200"/>
            </a:pPr>
          </a:p>
          <a:p>
            <a:pPr marL="341313" indent="-341313" algn="ctr">
              <a:spcBef>
                <a:spcPts val="8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r>
              <a:t>GRAZIE PER L’ATTENZIONE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1000"/>
            <a:ext cx="9144000" cy="609362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CasellaDiTesto 3"/>
          <p:cNvSpPr txBox="1"/>
          <p:nvPr/>
        </p:nvSpPr>
        <p:spPr>
          <a:xfrm>
            <a:off x="729288" y="764704"/>
            <a:ext cx="682132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0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r>
              <a:t>I BENEFICI DEL NORDIC WALKING</a:t>
            </a:r>
          </a:p>
        </p:txBody>
      </p:sp>
      <p:pic>
        <p:nvPicPr>
          <p:cNvPr id="137" name="Immagine 4" descr="Immagin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9" y="4077072"/>
            <a:ext cx="2543821" cy="1269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magine 3" descr="Immagin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64088" y="764298"/>
            <a:ext cx="2664297" cy="1329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magine 3" descr="Immagin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6136" y="404664"/>
            <a:ext cx="2664297" cy="1329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/>
          <p:nvPr>
            <p:ph type="title"/>
          </p:nvPr>
        </p:nvSpPr>
        <p:spPr>
          <a:xfrm>
            <a:off x="457199" y="127000"/>
            <a:ext cx="8224840" cy="14335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r>
              <a:t>Programma della giornata</a:t>
            </a:r>
          </a:p>
        </p:txBody>
      </p:sp>
      <p:sp>
        <p:nvSpPr>
          <p:cNvPr id="98" name="Segnaposto contenuto 2"/>
          <p:cNvSpPr txBox="1"/>
          <p:nvPr>
            <p:ph type="body" idx="1"/>
          </p:nvPr>
        </p:nvSpPr>
        <p:spPr>
          <a:xfrm>
            <a:off x="453640" y="1412775"/>
            <a:ext cx="8224840" cy="4521201"/>
          </a:xfrm>
          <a:prstGeom prst="rect">
            <a:avLst/>
          </a:prstGeom>
        </p:spPr>
        <p:txBody>
          <a:bodyPr/>
          <a:lstStyle/>
          <a:p>
            <a:pPr marL="0" indent="0" defTabSz="426799">
              <a:spcBef>
                <a:spcPts val="700"/>
              </a:spcBef>
              <a:defRPr sz="1710">
                <a:solidFill>
                  <a:schemeClr val="accent3">
                    <a:lumOff val="44000"/>
                  </a:schemeClr>
                </a:solidFill>
              </a:defRPr>
            </a:pPr>
            <a:r>
              <a:t>9:00-10:00 Teoria gruppo 1 / Pratica gruppo 2</a:t>
            </a:r>
          </a:p>
          <a:p>
            <a:pPr marL="0" indent="0" defTabSz="426799">
              <a:spcBef>
                <a:spcPts val="700"/>
              </a:spcBef>
              <a:defRPr sz="1710">
                <a:solidFill>
                  <a:schemeClr val="accent3">
                    <a:lumOff val="44000"/>
                  </a:schemeClr>
                </a:solidFill>
              </a:defRPr>
            </a:pPr>
            <a:r>
              <a:t>10:00-11:00 Teoria gruppo 2/ Pratica gruppo 1</a:t>
            </a:r>
          </a:p>
          <a:p>
            <a:pPr marL="0" indent="0" defTabSz="426799">
              <a:spcBef>
                <a:spcPts val="700"/>
              </a:spcBef>
              <a:defRPr sz="1710">
                <a:solidFill>
                  <a:schemeClr val="accent3">
                    <a:lumOff val="44000"/>
                  </a:schemeClr>
                </a:solidFill>
              </a:defRPr>
            </a:pPr>
            <a:r>
              <a:t>11:00-12:30 Didattica e pratica delle tecniche base</a:t>
            </a:r>
          </a:p>
          <a:p>
            <a:pPr marL="0" indent="0" defTabSz="426799">
              <a:spcBef>
                <a:spcPts val="700"/>
              </a:spcBef>
              <a:defRPr sz="1710">
                <a:solidFill>
                  <a:schemeClr val="accent3">
                    <a:lumOff val="44000"/>
                  </a:schemeClr>
                </a:solidFill>
              </a:defRPr>
            </a:pPr>
            <a:r>
              <a:t>12:30-13:00 Cenni di varianti sportive</a:t>
            </a:r>
          </a:p>
          <a:p>
            <a:pPr marL="0" indent="0" defTabSz="426799">
              <a:spcBef>
                <a:spcPts val="700"/>
              </a:spcBef>
              <a:defRPr sz="1710">
                <a:solidFill>
                  <a:schemeClr val="accent3">
                    <a:lumOff val="44000"/>
                  </a:schemeClr>
                </a:solidFill>
              </a:defRPr>
            </a:pPr>
          </a:p>
          <a:p>
            <a:pPr marL="0" indent="0" defTabSz="426799">
              <a:spcBef>
                <a:spcPts val="700"/>
              </a:spcBef>
              <a:defRPr b="1" sz="1710">
                <a:solidFill>
                  <a:schemeClr val="accent3">
                    <a:lumOff val="44000"/>
                  </a:schemeClr>
                </a:solidFill>
              </a:defRPr>
            </a:pPr>
            <a:r>
              <a:t>PUSA PRANZO</a:t>
            </a:r>
          </a:p>
          <a:p>
            <a:pPr marL="0" indent="0" defTabSz="426799">
              <a:spcBef>
                <a:spcPts val="700"/>
              </a:spcBef>
              <a:defRPr sz="1710">
                <a:solidFill>
                  <a:schemeClr val="accent3">
                    <a:lumOff val="44000"/>
                  </a:schemeClr>
                </a:solidFill>
              </a:defRPr>
            </a:pPr>
          </a:p>
          <a:p>
            <a:pPr marL="0" indent="0" defTabSz="426799">
              <a:spcBef>
                <a:spcPts val="700"/>
              </a:spcBef>
              <a:defRPr sz="1710">
                <a:solidFill>
                  <a:schemeClr val="accent3">
                    <a:lumOff val="44000"/>
                  </a:schemeClr>
                </a:solidFill>
              </a:defRPr>
            </a:pPr>
            <a:r>
              <a:t>14:00-16:30 Le evoluzioni del Nordic</a:t>
            </a:r>
          </a:p>
          <a:p>
            <a:pPr lvl="1" marL="269954" indent="164385" defTabSz="426799">
              <a:spcBef>
                <a:spcPts val="600"/>
              </a:spcBef>
              <a:defRPr sz="1710">
                <a:solidFill>
                  <a:schemeClr val="accent3">
                    <a:lumOff val="44000"/>
                  </a:schemeClr>
                </a:solidFill>
              </a:defRPr>
            </a:pPr>
            <a:r>
              <a:t>Nordic Power®</a:t>
            </a:r>
            <a:endParaRPr sz="2660"/>
          </a:p>
          <a:p>
            <a:pPr lvl="1" marL="269954" indent="164385" defTabSz="426799">
              <a:spcBef>
                <a:spcPts val="600"/>
              </a:spcBef>
              <a:defRPr sz="1710">
                <a:solidFill>
                  <a:schemeClr val="accent3">
                    <a:lumOff val="44000"/>
                  </a:schemeClr>
                </a:solidFill>
              </a:defRPr>
            </a:pPr>
            <a:r>
              <a:t>Nordic Walking Ritmico®</a:t>
            </a:r>
            <a:endParaRPr sz="2660"/>
          </a:p>
          <a:p>
            <a:pPr lvl="1" marL="269954" indent="164385" defTabSz="426799">
              <a:spcBef>
                <a:spcPts val="600"/>
              </a:spcBef>
              <a:defRPr sz="1710">
                <a:solidFill>
                  <a:schemeClr val="accent3">
                    <a:lumOff val="44000"/>
                  </a:schemeClr>
                </a:solidFill>
              </a:defRPr>
            </a:pPr>
            <a:r>
              <a:t>Nordic Posturale/riabilitativo</a:t>
            </a:r>
            <a:endParaRPr sz="2660"/>
          </a:p>
          <a:p>
            <a:pPr lvl="1" marL="269954" indent="164385" defTabSz="426799">
              <a:spcBef>
                <a:spcPts val="600"/>
              </a:spcBef>
              <a:defRPr sz="1710">
                <a:solidFill>
                  <a:schemeClr val="accent3">
                    <a:lumOff val="44000"/>
                  </a:schemeClr>
                </a:solidFill>
              </a:defRPr>
            </a:pPr>
            <a:r>
              <a:t>Nordic Agonistico FIDAL</a:t>
            </a:r>
            <a:endParaRPr sz="2660"/>
          </a:p>
          <a:p>
            <a:pPr marL="0" indent="0" defTabSz="426799">
              <a:spcBef>
                <a:spcPts val="700"/>
              </a:spcBef>
              <a:defRPr sz="1710">
                <a:solidFill>
                  <a:schemeClr val="accent3">
                    <a:lumOff val="44000"/>
                  </a:schemeClr>
                </a:solidFill>
              </a:defRPr>
            </a:pPr>
            <a:r>
              <a:t>16:30-18:00 salita al Doss Trento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898" y="1268759"/>
            <a:ext cx="8957735" cy="533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magine 3" descr="Immagin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576" y="248343"/>
            <a:ext cx="2088233" cy="1042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Diagramma 1"/>
          <p:cNvGrpSpPr/>
          <p:nvPr/>
        </p:nvGrpSpPr>
        <p:grpSpPr>
          <a:xfrm>
            <a:off x="1343762" y="263823"/>
            <a:ext cx="6456474" cy="6330352"/>
            <a:chOff x="0" y="0"/>
            <a:chExt cx="6456472" cy="6330350"/>
          </a:xfrm>
        </p:grpSpPr>
        <p:sp>
          <p:nvSpPr>
            <p:cNvPr id="148" name="Forma"/>
            <p:cNvSpPr/>
            <p:nvPr/>
          </p:nvSpPr>
          <p:spPr>
            <a:xfrm>
              <a:off x="1171075" y="661710"/>
              <a:ext cx="2057162" cy="1118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128"/>
                  </a:moveTo>
                  <a:lnTo>
                    <a:pt x="0" y="19128"/>
                  </a:lnTo>
                  <a:cubicBezTo>
                    <a:pt x="5242" y="7040"/>
                    <a:pt x="13192" y="0"/>
                    <a:pt x="21600" y="0"/>
                  </a:cubicBezTo>
                  <a:lnTo>
                    <a:pt x="21600" y="3965"/>
                  </a:lnTo>
                  <a:cubicBezTo>
                    <a:pt x="13848" y="3965"/>
                    <a:pt x="6519" y="10456"/>
                    <a:pt x="1686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EBCB"/>
                </a:gs>
                <a:gs pos="100000">
                  <a:srgbClr val="CBFFE7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149" name="Forma"/>
            <p:cNvSpPr/>
            <p:nvPr/>
          </p:nvSpPr>
          <p:spPr>
            <a:xfrm>
              <a:off x="597004" y="1652387"/>
              <a:ext cx="734613" cy="2226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38" h="21600" fill="norm" stroke="1" extrusionOk="0">
                  <a:moveTo>
                    <a:pt x="1683" y="21600"/>
                  </a:moveTo>
                  <a:lnTo>
                    <a:pt x="1683" y="21600"/>
                  </a:lnTo>
                  <a:cubicBezTo>
                    <a:pt x="-2862" y="14025"/>
                    <a:pt x="1908" y="6075"/>
                    <a:pt x="14643" y="0"/>
                  </a:cubicBezTo>
                  <a:lnTo>
                    <a:pt x="18738" y="1242"/>
                  </a:lnTo>
                  <a:lnTo>
                    <a:pt x="18738" y="1242"/>
                  </a:lnTo>
                  <a:cubicBezTo>
                    <a:pt x="6997" y="6843"/>
                    <a:pt x="2599" y="14173"/>
                    <a:pt x="6789" y="211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EBCB"/>
                </a:gs>
                <a:gs pos="100000">
                  <a:srgbClr val="CBFFE7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150" name="Forma"/>
            <p:cNvSpPr/>
            <p:nvPr/>
          </p:nvSpPr>
          <p:spPr>
            <a:xfrm>
              <a:off x="662998" y="3832726"/>
              <a:ext cx="1512694" cy="183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28" y="21600"/>
                  </a:moveTo>
                  <a:lnTo>
                    <a:pt x="20328" y="21600"/>
                  </a:lnTo>
                  <a:cubicBezTo>
                    <a:pt x="10026" y="17501"/>
                    <a:pt x="2544" y="9749"/>
                    <a:pt x="0" y="539"/>
                  </a:cubicBezTo>
                  <a:lnTo>
                    <a:pt x="2859" y="0"/>
                  </a:lnTo>
                  <a:lnTo>
                    <a:pt x="2859" y="0"/>
                  </a:lnTo>
                  <a:cubicBezTo>
                    <a:pt x="5204" y="8491"/>
                    <a:pt x="12102" y="15638"/>
                    <a:pt x="21600" y="194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EBCB"/>
                </a:gs>
                <a:gs pos="100000">
                  <a:srgbClr val="CBFFE7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151" name="Forma"/>
            <p:cNvSpPr/>
            <p:nvPr/>
          </p:nvSpPr>
          <p:spPr>
            <a:xfrm>
              <a:off x="2086597" y="5478550"/>
              <a:ext cx="2283278" cy="445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076" fill="norm" stroke="1" extrusionOk="0">
                  <a:moveTo>
                    <a:pt x="21600" y="7505"/>
                  </a:moveTo>
                  <a:lnTo>
                    <a:pt x="21600" y="7505"/>
                  </a:lnTo>
                  <a:cubicBezTo>
                    <a:pt x="14775" y="21600"/>
                    <a:pt x="6825" y="21600"/>
                    <a:pt x="0" y="7505"/>
                  </a:cubicBezTo>
                  <a:lnTo>
                    <a:pt x="843" y="0"/>
                  </a:lnTo>
                  <a:lnTo>
                    <a:pt x="843" y="0"/>
                  </a:lnTo>
                  <a:cubicBezTo>
                    <a:pt x="7135" y="12995"/>
                    <a:pt x="14465" y="12995"/>
                    <a:pt x="2075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EBCB"/>
                </a:gs>
                <a:gs pos="100000">
                  <a:srgbClr val="CBFFE7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152" name="Forma"/>
            <p:cNvSpPr/>
            <p:nvPr/>
          </p:nvSpPr>
          <p:spPr>
            <a:xfrm>
              <a:off x="4280780" y="3832725"/>
              <a:ext cx="1512695" cy="183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39"/>
                  </a:moveTo>
                  <a:cubicBezTo>
                    <a:pt x="19056" y="9749"/>
                    <a:pt x="11574" y="17501"/>
                    <a:pt x="1272" y="21600"/>
                  </a:cubicBezTo>
                  <a:lnTo>
                    <a:pt x="0" y="19417"/>
                  </a:lnTo>
                  <a:lnTo>
                    <a:pt x="0" y="19417"/>
                  </a:lnTo>
                  <a:cubicBezTo>
                    <a:pt x="9498" y="15638"/>
                    <a:pt x="16396" y="8491"/>
                    <a:pt x="187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EBCB"/>
                </a:gs>
                <a:gs pos="100000">
                  <a:srgbClr val="CBFFE7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153" name="Forma"/>
            <p:cNvSpPr/>
            <p:nvPr/>
          </p:nvSpPr>
          <p:spPr>
            <a:xfrm>
              <a:off x="5117800" y="1613653"/>
              <a:ext cx="746849" cy="226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6" h="21600" fill="norm" stroke="1" extrusionOk="0">
                  <a:moveTo>
                    <a:pt x="3986" y="0"/>
                  </a:moveTo>
                  <a:lnTo>
                    <a:pt x="3986" y="0"/>
                  </a:lnTo>
                  <a:cubicBezTo>
                    <a:pt x="16835" y="6047"/>
                    <a:pt x="21600" y="14026"/>
                    <a:pt x="16884" y="21600"/>
                  </a:cubicBezTo>
                  <a:lnTo>
                    <a:pt x="11891" y="21147"/>
                  </a:lnTo>
                  <a:cubicBezTo>
                    <a:pt x="16239" y="14165"/>
                    <a:pt x="11846" y="6808"/>
                    <a:pt x="0" y="123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EBCB"/>
                </a:gs>
                <a:gs pos="100000">
                  <a:srgbClr val="CBFFE7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154" name="Forma"/>
            <p:cNvSpPr/>
            <p:nvPr/>
          </p:nvSpPr>
          <p:spPr>
            <a:xfrm>
              <a:off x="3227771" y="661713"/>
              <a:ext cx="2025391" cy="108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351" y="0"/>
                    <a:pt x="16269" y="6960"/>
                    <a:pt x="21600" y="18987"/>
                  </a:cubicBezTo>
                  <a:lnTo>
                    <a:pt x="20168" y="21600"/>
                  </a:lnTo>
                  <a:lnTo>
                    <a:pt x="20168" y="21600"/>
                  </a:lnTo>
                  <a:cubicBezTo>
                    <a:pt x="15253" y="10511"/>
                    <a:pt x="7953" y="4095"/>
                    <a:pt x="254" y="40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EBCB"/>
                </a:gs>
                <a:gs pos="100000">
                  <a:srgbClr val="CBFFE7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grpSp>
          <p:nvGrpSpPr>
            <p:cNvPr id="157" name="Raggruppa"/>
            <p:cNvGrpSpPr/>
            <p:nvPr/>
          </p:nvGrpSpPr>
          <p:grpSpPr>
            <a:xfrm>
              <a:off x="2209592" y="2274276"/>
              <a:ext cx="2037288" cy="2037287"/>
              <a:chOff x="0" y="0"/>
              <a:chExt cx="2037286" cy="2037286"/>
            </a:xfrm>
          </p:grpSpPr>
          <p:sp>
            <p:nvSpPr>
              <p:cNvPr id="155" name="Cerchio"/>
              <p:cNvSpPr/>
              <p:nvPr/>
            </p:nvSpPr>
            <p:spPr>
              <a:xfrm>
                <a:off x="-1" y="-1"/>
                <a:ext cx="2037288" cy="2037288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chemeClr val="accent1">
                      <a:hueOff val="-673290"/>
                      <a:lumOff val="41818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1000"/>
                  </a:spcBef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56" name="I BENEFICI DEL NORDIC WALKING"/>
              <p:cNvSpPr txBox="1"/>
              <p:nvPr/>
            </p:nvSpPr>
            <p:spPr>
              <a:xfrm>
                <a:off x="298354" y="431146"/>
                <a:ext cx="1440579" cy="11749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6669" tIns="26669" rIns="26669" bIns="26669" numCol="1" anchor="ctr">
                <a:spAutoFit/>
              </a:bodyPr>
              <a:lstStyle>
                <a:lvl1pPr algn="ctr" defTabSz="933450">
                  <a:lnSpc>
                    <a:spcPct val="90000"/>
                  </a:lnSpc>
                  <a:spcBef>
                    <a:spcPts val="800"/>
                  </a:spcBef>
                  <a:defRPr sz="2100"/>
                </a:lvl1pPr>
              </a:lstStyle>
              <a:p>
                <a:pPr/>
                <a:r>
                  <a:t>I BENEFICI DEL NORDIC WALKING</a:t>
                </a:r>
              </a:p>
            </p:txBody>
          </p:sp>
        </p:grpSp>
        <p:grpSp>
          <p:nvGrpSpPr>
            <p:cNvPr id="160" name="Raggruppa"/>
            <p:cNvGrpSpPr/>
            <p:nvPr/>
          </p:nvGrpSpPr>
          <p:grpSpPr>
            <a:xfrm>
              <a:off x="2515186" y="0"/>
              <a:ext cx="1426101" cy="1426101"/>
              <a:chOff x="0" y="0"/>
              <a:chExt cx="1426100" cy="1426100"/>
            </a:xfrm>
          </p:grpSpPr>
          <p:sp>
            <p:nvSpPr>
              <p:cNvPr id="158" name="Cerchio"/>
              <p:cNvSpPr/>
              <p:nvPr/>
            </p:nvSpPr>
            <p:spPr>
              <a:xfrm>
                <a:off x="-1" y="-1"/>
                <a:ext cx="1426102" cy="14261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chemeClr val="accent1">
                      <a:hueOff val="-673290"/>
                      <a:lumOff val="41818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ts val="1000"/>
                  </a:spcBef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59" name="DISCIPLINA A BASSO IMPATTO"/>
              <p:cNvSpPr txBox="1"/>
              <p:nvPr/>
            </p:nvSpPr>
            <p:spPr>
              <a:xfrm>
                <a:off x="208847" y="582652"/>
                <a:ext cx="1008405" cy="2607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1429" tIns="11429" rIns="11429" bIns="11429" numCol="1" anchor="ctr">
                <a:spAutoFit/>
              </a:bodyPr>
              <a:lstStyle>
                <a:lvl1pPr algn="ctr" defTabSz="400050">
                  <a:lnSpc>
                    <a:spcPct val="90000"/>
                  </a:lnSpc>
                  <a:spcBef>
                    <a:spcPts val="300"/>
                  </a:spcBef>
                  <a:defRPr sz="900"/>
                </a:lvl1pPr>
              </a:lstStyle>
              <a:p>
                <a:pPr/>
                <a:r>
                  <a:t>DISCIPLINA A BASSO IMPATTO</a:t>
                </a:r>
              </a:p>
            </p:txBody>
          </p:sp>
        </p:grpSp>
        <p:grpSp>
          <p:nvGrpSpPr>
            <p:cNvPr id="163" name="Raggruppa"/>
            <p:cNvGrpSpPr/>
            <p:nvPr/>
          </p:nvGrpSpPr>
          <p:grpSpPr>
            <a:xfrm>
              <a:off x="4524375" y="932936"/>
              <a:ext cx="1426101" cy="1426101"/>
              <a:chOff x="0" y="0"/>
              <a:chExt cx="1426100" cy="1426100"/>
            </a:xfrm>
          </p:grpSpPr>
          <p:sp>
            <p:nvSpPr>
              <p:cNvPr id="161" name="Cerchio"/>
              <p:cNvSpPr/>
              <p:nvPr/>
            </p:nvSpPr>
            <p:spPr>
              <a:xfrm>
                <a:off x="-1" y="-1"/>
                <a:ext cx="1426102" cy="14261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chemeClr val="accent1">
                      <a:hueOff val="-673290"/>
                      <a:lumOff val="41818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ts val="1000"/>
                  </a:spcBef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62" name="TONIFICA LA MUSCOLATURA"/>
              <p:cNvSpPr txBox="1"/>
              <p:nvPr/>
            </p:nvSpPr>
            <p:spPr>
              <a:xfrm>
                <a:off x="208847" y="582652"/>
                <a:ext cx="1008405" cy="2607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1429" tIns="11429" rIns="11429" bIns="11429" numCol="1" anchor="ctr">
                <a:spAutoFit/>
              </a:bodyPr>
              <a:lstStyle>
                <a:lvl1pPr algn="ctr" defTabSz="400050">
                  <a:lnSpc>
                    <a:spcPct val="90000"/>
                  </a:lnSpc>
                  <a:spcBef>
                    <a:spcPts val="300"/>
                  </a:spcBef>
                  <a:defRPr sz="900"/>
                </a:lvl1pPr>
              </a:lstStyle>
              <a:p>
                <a:pPr/>
                <a:r>
                  <a:t>TONIFICA LA MUSCOLATURA</a:t>
                </a:r>
              </a:p>
            </p:txBody>
          </p:sp>
        </p:grpSp>
        <p:grpSp>
          <p:nvGrpSpPr>
            <p:cNvPr id="166" name="Raggruppa"/>
            <p:cNvGrpSpPr/>
            <p:nvPr/>
          </p:nvGrpSpPr>
          <p:grpSpPr>
            <a:xfrm>
              <a:off x="5030372" y="3153944"/>
              <a:ext cx="1426101" cy="1426101"/>
              <a:chOff x="0" y="0"/>
              <a:chExt cx="1426100" cy="1426100"/>
            </a:xfrm>
          </p:grpSpPr>
          <p:sp>
            <p:nvSpPr>
              <p:cNvPr id="164" name="Cerchio"/>
              <p:cNvSpPr/>
              <p:nvPr/>
            </p:nvSpPr>
            <p:spPr>
              <a:xfrm>
                <a:off x="-1" y="-1"/>
                <a:ext cx="1426102" cy="14261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chemeClr val="accent1">
                      <a:hueOff val="-673290"/>
                      <a:lumOff val="41818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ts val="1000"/>
                  </a:spcBef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65" name="AUMENTA IL DISPENDIO CALORICO RISPETTO ALLA CAMMINATA"/>
              <p:cNvSpPr txBox="1"/>
              <p:nvPr/>
            </p:nvSpPr>
            <p:spPr>
              <a:xfrm>
                <a:off x="208847" y="410641"/>
                <a:ext cx="1008405" cy="6048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1429" tIns="11429" rIns="11429" bIns="11429" numCol="1" anchor="ctr">
                <a:spAutoFit/>
              </a:bodyPr>
              <a:lstStyle>
                <a:lvl1pPr algn="ctr" defTabSz="400050">
                  <a:lnSpc>
                    <a:spcPct val="90000"/>
                  </a:lnSpc>
                  <a:spcBef>
                    <a:spcPts val="300"/>
                  </a:spcBef>
                  <a:defRPr sz="900"/>
                </a:lvl1pPr>
              </a:lstStyle>
              <a:p>
                <a:pPr/>
                <a:r>
                  <a:t>AUMENTA IL DISPENDIO CALORICO RISPETTO ALLA CAMMINATA</a:t>
                </a:r>
              </a:p>
            </p:txBody>
          </p:sp>
        </p:grpSp>
        <p:grpSp>
          <p:nvGrpSpPr>
            <p:cNvPr id="169" name="Raggruppa"/>
            <p:cNvGrpSpPr/>
            <p:nvPr/>
          </p:nvGrpSpPr>
          <p:grpSpPr>
            <a:xfrm>
              <a:off x="3634549" y="4904250"/>
              <a:ext cx="1426101" cy="1426101"/>
              <a:chOff x="0" y="0"/>
              <a:chExt cx="1426100" cy="1426100"/>
            </a:xfrm>
          </p:grpSpPr>
          <p:sp>
            <p:nvSpPr>
              <p:cNvPr id="167" name="Cerchio"/>
              <p:cNvSpPr/>
              <p:nvPr/>
            </p:nvSpPr>
            <p:spPr>
              <a:xfrm>
                <a:off x="-1" y="-1"/>
                <a:ext cx="1426102" cy="14261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chemeClr val="accent1">
                      <a:hueOff val="-673290"/>
                      <a:lumOff val="41818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ts val="1000"/>
                  </a:spcBef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68" name="MIGLIORA LA POSTURA"/>
              <p:cNvSpPr txBox="1"/>
              <p:nvPr/>
            </p:nvSpPr>
            <p:spPr>
              <a:xfrm>
                <a:off x="208848" y="582652"/>
                <a:ext cx="1008405" cy="2607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1429" tIns="11429" rIns="11429" bIns="11429" numCol="1" anchor="ctr">
                <a:spAutoFit/>
              </a:bodyPr>
              <a:lstStyle>
                <a:lvl1pPr algn="ctr" defTabSz="400050">
                  <a:lnSpc>
                    <a:spcPct val="90000"/>
                  </a:lnSpc>
                  <a:spcBef>
                    <a:spcPts val="300"/>
                  </a:spcBef>
                  <a:defRPr sz="900"/>
                </a:lvl1pPr>
              </a:lstStyle>
              <a:p>
                <a:pPr/>
                <a:r>
                  <a:t>MIGLIORA LA POSTURA</a:t>
                </a:r>
              </a:p>
            </p:txBody>
          </p:sp>
        </p:grpSp>
        <p:grpSp>
          <p:nvGrpSpPr>
            <p:cNvPr id="172" name="Raggruppa"/>
            <p:cNvGrpSpPr/>
            <p:nvPr/>
          </p:nvGrpSpPr>
          <p:grpSpPr>
            <a:xfrm>
              <a:off x="1395823" y="4904250"/>
              <a:ext cx="1426101" cy="1426101"/>
              <a:chOff x="0" y="0"/>
              <a:chExt cx="1426100" cy="1426100"/>
            </a:xfrm>
          </p:grpSpPr>
          <p:sp>
            <p:nvSpPr>
              <p:cNvPr id="170" name="Cerchio"/>
              <p:cNvSpPr/>
              <p:nvPr/>
            </p:nvSpPr>
            <p:spPr>
              <a:xfrm>
                <a:off x="-1" y="-1"/>
                <a:ext cx="1426102" cy="14261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chemeClr val="accent1">
                      <a:hueOff val="-673290"/>
                      <a:lumOff val="41818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ts val="1000"/>
                  </a:spcBef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71" name="STILE DI VITA SANO E ATTIVO"/>
              <p:cNvSpPr txBox="1"/>
              <p:nvPr/>
            </p:nvSpPr>
            <p:spPr>
              <a:xfrm>
                <a:off x="208847" y="582652"/>
                <a:ext cx="1008405" cy="2607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1429" tIns="11429" rIns="11429" bIns="11429" numCol="1" anchor="ctr">
                <a:spAutoFit/>
              </a:bodyPr>
              <a:lstStyle>
                <a:lvl1pPr algn="ctr" defTabSz="400050">
                  <a:lnSpc>
                    <a:spcPct val="90000"/>
                  </a:lnSpc>
                  <a:spcBef>
                    <a:spcPts val="300"/>
                  </a:spcBef>
                  <a:defRPr sz="900"/>
                </a:lvl1pPr>
              </a:lstStyle>
              <a:p>
                <a:pPr/>
                <a:r>
                  <a:t>STILE DI VITA SANO E ATTIVO</a:t>
                </a:r>
              </a:p>
            </p:txBody>
          </p:sp>
        </p:grpSp>
        <p:grpSp>
          <p:nvGrpSpPr>
            <p:cNvPr id="175" name="Raggruppa"/>
            <p:cNvGrpSpPr/>
            <p:nvPr/>
          </p:nvGrpSpPr>
          <p:grpSpPr>
            <a:xfrm>
              <a:off x="0" y="3153944"/>
              <a:ext cx="1426101" cy="1426101"/>
              <a:chOff x="0" y="0"/>
              <a:chExt cx="1426100" cy="1426100"/>
            </a:xfrm>
          </p:grpSpPr>
          <p:sp>
            <p:nvSpPr>
              <p:cNvPr id="173" name="Cerchio"/>
              <p:cNvSpPr/>
              <p:nvPr/>
            </p:nvSpPr>
            <p:spPr>
              <a:xfrm>
                <a:off x="-1" y="-1"/>
                <a:ext cx="1426102" cy="14261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chemeClr val="accent1">
                      <a:hueOff val="-673290"/>
                      <a:lumOff val="41818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ts val="1000"/>
                  </a:spcBef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74" name="OTTIMO IMPATTO SUL L’APPARATO RESPIRATORIO"/>
              <p:cNvSpPr txBox="1"/>
              <p:nvPr/>
            </p:nvSpPr>
            <p:spPr>
              <a:xfrm>
                <a:off x="208848" y="525315"/>
                <a:ext cx="1008404" cy="3754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1429" tIns="11429" rIns="11429" bIns="11429" numCol="1" anchor="ctr">
                <a:spAutoFit/>
              </a:bodyPr>
              <a:lstStyle>
                <a:lvl1pPr algn="ctr" defTabSz="400050">
                  <a:lnSpc>
                    <a:spcPct val="90000"/>
                  </a:lnSpc>
                  <a:spcBef>
                    <a:spcPts val="300"/>
                  </a:spcBef>
                  <a:defRPr sz="900"/>
                </a:lvl1pPr>
              </a:lstStyle>
              <a:p>
                <a:pPr/>
                <a:r>
                  <a:t>OTTIMO IMPATTO SUL L’APPARATO RESPIRATORIO</a:t>
                </a:r>
              </a:p>
            </p:txBody>
          </p:sp>
        </p:grpSp>
        <p:grpSp>
          <p:nvGrpSpPr>
            <p:cNvPr id="178" name="Raggruppa"/>
            <p:cNvGrpSpPr/>
            <p:nvPr/>
          </p:nvGrpSpPr>
          <p:grpSpPr>
            <a:xfrm>
              <a:off x="498164" y="971346"/>
              <a:ext cx="1426101" cy="1426102"/>
              <a:chOff x="0" y="0"/>
              <a:chExt cx="1426100" cy="1426100"/>
            </a:xfrm>
          </p:grpSpPr>
          <p:sp>
            <p:nvSpPr>
              <p:cNvPr id="176" name="Cerchio"/>
              <p:cNvSpPr/>
              <p:nvPr/>
            </p:nvSpPr>
            <p:spPr>
              <a:xfrm>
                <a:off x="-1" y="-1"/>
                <a:ext cx="1426102" cy="14261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chemeClr val="accent1">
                      <a:hueOff val="-673290"/>
                      <a:lumOff val="41818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ts val="1000"/>
                  </a:spcBef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</a:p>
            </p:txBody>
          </p:sp>
          <p:sp>
            <p:nvSpPr>
              <p:cNvPr id="177" name="OTTIMO IMPATTO DULL’APPARATO CARDIO-CIRCOLATORIO"/>
              <p:cNvSpPr txBox="1"/>
              <p:nvPr/>
            </p:nvSpPr>
            <p:spPr>
              <a:xfrm>
                <a:off x="208848" y="467978"/>
                <a:ext cx="1008404" cy="4901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1429" tIns="11429" rIns="11429" bIns="11429" numCol="1" anchor="ctr">
                <a:spAutoFit/>
              </a:bodyPr>
              <a:lstStyle>
                <a:lvl1pPr algn="ctr" defTabSz="400050">
                  <a:lnSpc>
                    <a:spcPct val="90000"/>
                  </a:lnSpc>
                  <a:spcBef>
                    <a:spcPts val="300"/>
                  </a:spcBef>
                  <a:defRPr sz="900"/>
                </a:lvl1pPr>
              </a:lstStyle>
              <a:p>
                <a:pPr/>
                <a:r>
                  <a:t>OTTIMO IMPATTO DULL’APPARATO CARDIO-CIRCOLATORIO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Diagramma 1"/>
          <p:cNvGrpSpPr/>
          <p:nvPr/>
        </p:nvGrpSpPr>
        <p:grpSpPr>
          <a:xfrm>
            <a:off x="1725077" y="260764"/>
            <a:ext cx="5693844" cy="6336470"/>
            <a:chOff x="0" y="0"/>
            <a:chExt cx="5693842" cy="6336468"/>
          </a:xfrm>
        </p:grpSpPr>
        <p:sp>
          <p:nvSpPr>
            <p:cNvPr id="181" name="Forma"/>
            <p:cNvSpPr/>
            <p:nvPr/>
          </p:nvSpPr>
          <p:spPr>
            <a:xfrm>
              <a:off x="721911" y="714484"/>
              <a:ext cx="2125011" cy="133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810"/>
                  </a:moveTo>
                  <a:cubicBezTo>
                    <a:pt x="4455" y="7552"/>
                    <a:pt x="12689" y="0"/>
                    <a:pt x="21600" y="0"/>
                  </a:cubicBezTo>
                  <a:lnTo>
                    <a:pt x="21600" y="3580"/>
                  </a:lnTo>
                  <a:cubicBezTo>
                    <a:pt x="13494" y="3580"/>
                    <a:pt x="6005" y="10449"/>
                    <a:pt x="1952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EBCB"/>
                </a:gs>
                <a:gs pos="100000">
                  <a:srgbClr val="CBFFE7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182" name="Forma"/>
            <p:cNvSpPr/>
            <p:nvPr/>
          </p:nvSpPr>
          <p:spPr>
            <a:xfrm>
              <a:off x="393171" y="1941359"/>
              <a:ext cx="520757" cy="245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45" h="21600" fill="norm" stroke="1" extrusionOk="0">
                  <a:moveTo>
                    <a:pt x="11265" y="21600"/>
                  </a:moveTo>
                  <a:cubicBezTo>
                    <a:pt x="-3755" y="14917"/>
                    <a:pt x="-3755" y="6683"/>
                    <a:pt x="11265" y="0"/>
                  </a:cubicBezTo>
                  <a:lnTo>
                    <a:pt x="17845" y="976"/>
                  </a:lnTo>
                  <a:cubicBezTo>
                    <a:pt x="4182" y="7055"/>
                    <a:pt x="4182" y="14545"/>
                    <a:pt x="17845" y="2062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EBCB"/>
                </a:gs>
                <a:gs pos="100000">
                  <a:srgbClr val="CBFFE7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183" name="Forma"/>
            <p:cNvSpPr/>
            <p:nvPr/>
          </p:nvSpPr>
          <p:spPr>
            <a:xfrm>
              <a:off x="721912" y="4284248"/>
              <a:ext cx="2125011" cy="1337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689" y="21600"/>
                    <a:pt x="4455" y="14048"/>
                    <a:pt x="0" y="1790"/>
                  </a:cubicBezTo>
                  <a:lnTo>
                    <a:pt x="1952" y="0"/>
                  </a:lnTo>
                  <a:cubicBezTo>
                    <a:pt x="6005" y="11151"/>
                    <a:pt x="13494" y="18020"/>
                    <a:pt x="21600" y="180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EBCB"/>
                </a:gs>
                <a:gs pos="100000">
                  <a:srgbClr val="CBFFE7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184" name="Forma"/>
            <p:cNvSpPr/>
            <p:nvPr/>
          </p:nvSpPr>
          <p:spPr>
            <a:xfrm>
              <a:off x="2846921" y="4284248"/>
              <a:ext cx="2125011" cy="133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90"/>
                  </a:moveTo>
                  <a:cubicBezTo>
                    <a:pt x="17145" y="14048"/>
                    <a:pt x="8911" y="21600"/>
                    <a:pt x="0" y="21600"/>
                  </a:cubicBezTo>
                  <a:lnTo>
                    <a:pt x="0" y="18020"/>
                  </a:lnTo>
                  <a:cubicBezTo>
                    <a:pt x="8106" y="18020"/>
                    <a:pt x="15595" y="11151"/>
                    <a:pt x="1964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EBCB"/>
                </a:gs>
                <a:gs pos="100000">
                  <a:srgbClr val="CBFFE7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185" name="Forma"/>
            <p:cNvSpPr/>
            <p:nvPr/>
          </p:nvSpPr>
          <p:spPr>
            <a:xfrm>
              <a:off x="4768615" y="1947884"/>
              <a:ext cx="524380" cy="244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22" h="21600" fill="norm" stroke="1" extrusionOk="0">
                  <a:moveTo>
                    <a:pt x="6514" y="0"/>
                  </a:moveTo>
                  <a:lnTo>
                    <a:pt x="6514" y="0"/>
                  </a:lnTo>
                  <a:cubicBezTo>
                    <a:pt x="21447" y="6668"/>
                    <a:pt x="21600" y="14895"/>
                    <a:pt x="6916" y="21600"/>
                  </a:cubicBezTo>
                  <a:lnTo>
                    <a:pt x="366" y="20632"/>
                  </a:lnTo>
                  <a:lnTo>
                    <a:pt x="366" y="20632"/>
                  </a:lnTo>
                  <a:cubicBezTo>
                    <a:pt x="13723" y="14533"/>
                    <a:pt x="13584" y="7049"/>
                    <a:pt x="0" y="98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EBCB"/>
                </a:gs>
                <a:gs pos="100000">
                  <a:srgbClr val="CBFFE7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186" name="Forma"/>
            <p:cNvSpPr/>
            <p:nvPr/>
          </p:nvSpPr>
          <p:spPr>
            <a:xfrm>
              <a:off x="2831481" y="714485"/>
              <a:ext cx="2144767" cy="1343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9016" y="0"/>
                    <a:pt x="17196" y="7565"/>
                    <a:pt x="21600" y="19829"/>
                  </a:cubicBezTo>
                  <a:lnTo>
                    <a:pt x="19504" y="21600"/>
                  </a:lnTo>
                  <a:lnTo>
                    <a:pt x="19504" y="21600"/>
                  </a:lnTo>
                  <a:cubicBezTo>
                    <a:pt x="15498" y="10444"/>
                    <a:pt x="8057" y="3563"/>
                    <a:pt x="0" y="356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EBCB"/>
                </a:gs>
                <a:gs pos="100000">
                  <a:srgbClr val="CBFFE7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grpSp>
          <p:nvGrpSpPr>
            <p:cNvPr id="189" name="Raggruppa"/>
            <p:cNvGrpSpPr/>
            <p:nvPr/>
          </p:nvGrpSpPr>
          <p:grpSpPr>
            <a:xfrm>
              <a:off x="1747036" y="2068349"/>
              <a:ext cx="2199771" cy="2199771"/>
              <a:chOff x="0" y="0"/>
              <a:chExt cx="2199769" cy="2199769"/>
            </a:xfrm>
          </p:grpSpPr>
          <p:sp>
            <p:nvSpPr>
              <p:cNvPr id="187" name="Cerchio"/>
              <p:cNvSpPr/>
              <p:nvPr/>
            </p:nvSpPr>
            <p:spPr>
              <a:xfrm>
                <a:off x="0" y="0"/>
                <a:ext cx="2199770" cy="219977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chemeClr val="accent1">
                      <a:hueOff val="-673290"/>
                      <a:lumOff val="41818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ts val="1000"/>
                  </a:spcBef>
                  <a:defRPr sz="2800"/>
                </a:pPr>
              </a:p>
            </p:txBody>
          </p:sp>
          <p:sp>
            <p:nvSpPr>
              <p:cNvPr id="188" name="UNO SPORT PER TUTTI"/>
              <p:cNvSpPr txBox="1"/>
              <p:nvPr/>
            </p:nvSpPr>
            <p:spPr>
              <a:xfrm>
                <a:off x="322148" y="316556"/>
                <a:ext cx="1555472" cy="1566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559" tIns="35559" rIns="35559" bIns="35559" numCol="1" anchor="ctr">
                <a:spAutoFit/>
              </a:bodyPr>
              <a:lstStyle>
                <a:lvl1pPr algn="ctr" defTabSz="1244600">
                  <a:lnSpc>
                    <a:spcPct val="90000"/>
                  </a:lnSpc>
                  <a:spcBef>
                    <a:spcPts val="1100"/>
                  </a:spcBef>
                  <a:defRPr sz="2800"/>
                </a:lvl1pPr>
              </a:lstStyle>
              <a:p>
                <a:pPr/>
                <a:r>
                  <a:t>UNO SPORT PER TUTTI</a:t>
                </a:r>
              </a:p>
            </p:txBody>
          </p:sp>
        </p:grpSp>
        <p:grpSp>
          <p:nvGrpSpPr>
            <p:cNvPr id="192" name="Raggruppa"/>
            <p:cNvGrpSpPr/>
            <p:nvPr/>
          </p:nvGrpSpPr>
          <p:grpSpPr>
            <a:xfrm>
              <a:off x="2077002" y="0"/>
              <a:ext cx="1539839" cy="1539838"/>
              <a:chOff x="0" y="0"/>
              <a:chExt cx="1539837" cy="1539837"/>
            </a:xfrm>
          </p:grpSpPr>
          <p:sp>
            <p:nvSpPr>
              <p:cNvPr id="190" name="Cerchio"/>
              <p:cNvSpPr/>
              <p:nvPr/>
            </p:nvSpPr>
            <p:spPr>
              <a:xfrm>
                <a:off x="0" y="0"/>
                <a:ext cx="1539838" cy="15398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chemeClr val="accent1">
                      <a:hueOff val="-673290"/>
                      <a:lumOff val="41818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1000"/>
                  </a:spcBef>
                  <a:defRPr sz="1000"/>
                </a:pPr>
              </a:p>
            </p:txBody>
          </p:sp>
          <p:sp>
            <p:nvSpPr>
              <p:cNvPr id="191" name="ECONOMICO"/>
              <p:cNvSpPr txBox="1"/>
              <p:nvPr/>
            </p:nvSpPr>
            <p:spPr>
              <a:xfrm>
                <a:off x="225503" y="689446"/>
                <a:ext cx="1088831" cy="1609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/>
                <a:r>
                  <a:t>ECONOMICO</a:t>
                </a:r>
              </a:p>
            </p:txBody>
          </p:sp>
        </p:grpSp>
        <p:grpSp>
          <p:nvGrpSpPr>
            <p:cNvPr id="195" name="Raggruppa"/>
            <p:cNvGrpSpPr/>
            <p:nvPr/>
          </p:nvGrpSpPr>
          <p:grpSpPr>
            <a:xfrm>
              <a:off x="4142435" y="1205836"/>
              <a:ext cx="1539839" cy="1539839"/>
              <a:chOff x="0" y="0"/>
              <a:chExt cx="1539837" cy="1539837"/>
            </a:xfrm>
          </p:grpSpPr>
          <p:sp>
            <p:nvSpPr>
              <p:cNvPr id="193" name="Cerchio"/>
              <p:cNvSpPr/>
              <p:nvPr/>
            </p:nvSpPr>
            <p:spPr>
              <a:xfrm>
                <a:off x="0" y="0"/>
                <a:ext cx="1539838" cy="15398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chemeClr val="accent1">
                      <a:hueOff val="-673290"/>
                      <a:lumOff val="41818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1000"/>
                  </a:spcBef>
                  <a:defRPr sz="1000"/>
                </a:pPr>
              </a:p>
            </p:txBody>
          </p:sp>
          <p:sp>
            <p:nvSpPr>
              <p:cNvPr id="194" name="SI PRATICA TUTTO L'ANNO"/>
              <p:cNvSpPr txBox="1"/>
              <p:nvPr/>
            </p:nvSpPr>
            <p:spPr>
              <a:xfrm>
                <a:off x="225504" y="626373"/>
                <a:ext cx="1088831" cy="2870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/>
                <a:r>
                  <a:t>SI PRATICA TUTTO L'ANNO</a:t>
                </a:r>
              </a:p>
            </p:txBody>
          </p:sp>
        </p:grpSp>
        <p:grpSp>
          <p:nvGrpSpPr>
            <p:cNvPr id="198" name="Raggruppa"/>
            <p:cNvGrpSpPr/>
            <p:nvPr/>
          </p:nvGrpSpPr>
          <p:grpSpPr>
            <a:xfrm>
              <a:off x="4154004" y="3597473"/>
              <a:ext cx="1539839" cy="1539839"/>
              <a:chOff x="0" y="0"/>
              <a:chExt cx="1539837" cy="1539837"/>
            </a:xfrm>
          </p:grpSpPr>
          <p:sp>
            <p:nvSpPr>
              <p:cNvPr id="196" name="Cerchio"/>
              <p:cNvSpPr/>
              <p:nvPr/>
            </p:nvSpPr>
            <p:spPr>
              <a:xfrm>
                <a:off x="0" y="0"/>
                <a:ext cx="1539838" cy="15398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chemeClr val="accent1">
                      <a:hueOff val="-673290"/>
                      <a:lumOff val="41818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1000"/>
                  </a:spcBef>
                  <a:defRPr sz="1000"/>
                </a:pPr>
              </a:p>
            </p:txBody>
          </p:sp>
          <p:sp>
            <p:nvSpPr>
              <p:cNvPr id="197" name="SPORT ALL'ARIA APERTA"/>
              <p:cNvSpPr txBox="1"/>
              <p:nvPr/>
            </p:nvSpPr>
            <p:spPr>
              <a:xfrm>
                <a:off x="225504" y="626373"/>
                <a:ext cx="1088831" cy="2870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/>
                <a:r>
                  <a:t>SPORT ALL'ARIA APERTA</a:t>
                </a:r>
              </a:p>
            </p:txBody>
          </p:sp>
        </p:grpSp>
        <p:grpSp>
          <p:nvGrpSpPr>
            <p:cNvPr id="201" name="Raggruppa"/>
            <p:cNvGrpSpPr/>
            <p:nvPr/>
          </p:nvGrpSpPr>
          <p:grpSpPr>
            <a:xfrm>
              <a:off x="2077002" y="4796630"/>
              <a:ext cx="1539839" cy="1539839"/>
              <a:chOff x="0" y="0"/>
              <a:chExt cx="1539837" cy="1539837"/>
            </a:xfrm>
          </p:grpSpPr>
          <p:sp>
            <p:nvSpPr>
              <p:cNvPr id="199" name="Cerchio"/>
              <p:cNvSpPr/>
              <p:nvPr/>
            </p:nvSpPr>
            <p:spPr>
              <a:xfrm>
                <a:off x="0" y="0"/>
                <a:ext cx="1539838" cy="15398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chemeClr val="accent1">
                      <a:hueOff val="-673290"/>
                      <a:lumOff val="41818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1000"/>
                  </a:spcBef>
                  <a:defRPr sz="1000"/>
                </a:pPr>
              </a:p>
            </p:txBody>
          </p:sp>
          <p:sp>
            <p:nvSpPr>
              <p:cNvPr id="200" name="ADATTO A TUTTE LE ETA'"/>
              <p:cNvSpPr txBox="1"/>
              <p:nvPr/>
            </p:nvSpPr>
            <p:spPr>
              <a:xfrm>
                <a:off x="225503" y="626373"/>
                <a:ext cx="1088831" cy="2870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/>
                <a:r>
                  <a:t>ADATTO A TUTTE LE ETA'</a:t>
                </a:r>
              </a:p>
            </p:txBody>
          </p:sp>
        </p:grpSp>
        <p:grpSp>
          <p:nvGrpSpPr>
            <p:cNvPr id="204" name="Raggruppa"/>
            <p:cNvGrpSpPr/>
            <p:nvPr/>
          </p:nvGrpSpPr>
          <p:grpSpPr>
            <a:xfrm>
              <a:off x="0" y="3597473"/>
              <a:ext cx="1539838" cy="1539839"/>
              <a:chOff x="0" y="0"/>
              <a:chExt cx="1539837" cy="1539837"/>
            </a:xfrm>
          </p:grpSpPr>
          <p:sp>
            <p:nvSpPr>
              <p:cNvPr id="202" name="Cerchio"/>
              <p:cNvSpPr/>
              <p:nvPr/>
            </p:nvSpPr>
            <p:spPr>
              <a:xfrm>
                <a:off x="0" y="0"/>
                <a:ext cx="1539838" cy="15398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chemeClr val="accent1">
                      <a:hueOff val="-673290"/>
                      <a:lumOff val="41818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1000"/>
                  </a:spcBef>
                  <a:defRPr sz="1000"/>
                </a:pPr>
              </a:p>
            </p:txBody>
          </p:sp>
          <p:sp>
            <p:nvSpPr>
              <p:cNvPr id="203" name="UTILE IN CAMPO RIABILITATIVO"/>
              <p:cNvSpPr txBox="1"/>
              <p:nvPr/>
            </p:nvSpPr>
            <p:spPr>
              <a:xfrm>
                <a:off x="225503" y="626373"/>
                <a:ext cx="1088831" cy="2870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/>
                <a:r>
                  <a:t>UTILE IN CAMPO RIABILITATIVO</a:t>
                </a:r>
              </a:p>
            </p:txBody>
          </p:sp>
        </p:grpSp>
        <p:grpSp>
          <p:nvGrpSpPr>
            <p:cNvPr id="207" name="Raggruppa"/>
            <p:cNvGrpSpPr/>
            <p:nvPr/>
          </p:nvGrpSpPr>
          <p:grpSpPr>
            <a:xfrm>
              <a:off x="0" y="1199156"/>
              <a:ext cx="1539838" cy="1539839"/>
              <a:chOff x="0" y="0"/>
              <a:chExt cx="1539837" cy="1539837"/>
            </a:xfrm>
          </p:grpSpPr>
          <p:sp>
            <p:nvSpPr>
              <p:cNvPr id="205" name="Cerchio"/>
              <p:cNvSpPr/>
              <p:nvPr/>
            </p:nvSpPr>
            <p:spPr>
              <a:xfrm>
                <a:off x="0" y="0"/>
                <a:ext cx="1539838" cy="15398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chemeClr val="accent1">
                      <a:hueOff val="-673290"/>
                      <a:lumOff val="41818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1000"/>
                  </a:spcBef>
                  <a:defRPr sz="1000"/>
                </a:pPr>
              </a:p>
            </p:txBody>
          </p:sp>
          <p:sp>
            <p:nvSpPr>
              <p:cNvPr id="206" name="UTILE NELLA PREPARAZIONE ATLETICA"/>
              <p:cNvSpPr txBox="1"/>
              <p:nvPr/>
            </p:nvSpPr>
            <p:spPr>
              <a:xfrm>
                <a:off x="225503" y="563300"/>
                <a:ext cx="1088831" cy="4132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/>
                <a:r>
                  <a:t>UTILE NELLA PREPARAZIONE ATLETICA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magine 2" descr="Immagin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" y="889000"/>
            <a:ext cx="9025467" cy="508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49300"/>
            <a:ext cx="9127067" cy="5350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magine 3" descr="Immagin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2199" y="1052736"/>
            <a:ext cx="2526549" cy="1260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1000"/>
            <a:ext cx="9144000" cy="609362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CasellaDiTesto 3"/>
          <p:cNvSpPr txBox="1"/>
          <p:nvPr/>
        </p:nvSpPr>
        <p:spPr>
          <a:xfrm>
            <a:off x="369247" y="620687"/>
            <a:ext cx="4445065" cy="150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/>
            </a:pPr>
            <a:r>
              <a:t>NORDIC WALKING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 algn="ctr">
              <a:defRPr b="1"/>
            </a:pPr>
          </a:p>
          <a:p>
            <a:pPr algn="ctr">
              <a:defRPr b="1"/>
            </a:pPr>
            <a:r>
              <a:t>Camminare con i 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 algn="ctr">
              <a:defRPr b="1"/>
            </a:pPr>
            <a:r>
              <a:t>bastoncini</a:t>
            </a:r>
          </a:p>
        </p:txBody>
      </p:sp>
      <p:pic>
        <p:nvPicPr>
          <p:cNvPr id="102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6216" y="4077072"/>
            <a:ext cx="2399805" cy="1197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6712"/>
            <a:ext cx="9144000" cy="514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1600"/>
            <a:ext cx="9144000" cy="6653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magine 3" descr="Immagin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8104" y="4916844"/>
            <a:ext cx="3240361" cy="1617146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CasellaDiTesto 4"/>
          <p:cNvSpPr txBox="1"/>
          <p:nvPr/>
        </p:nvSpPr>
        <p:spPr>
          <a:xfrm>
            <a:off x="2817520" y="548679"/>
            <a:ext cx="538116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r>
              <a:t>COS’E’ IL NORDIC WALKING?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4584" y="332656"/>
            <a:ext cx="10625181" cy="5976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84783"/>
            <a:ext cx="914400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egnaposto contenuto 2"/>
          <p:cNvSpPr txBox="1"/>
          <p:nvPr/>
        </p:nvSpPr>
        <p:spPr>
          <a:xfrm>
            <a:off x="502919" y="188640"/>
            <a:ext cx="8133400" cy="1119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1313" indent="-341313" algn="ctr">
              <a:spcBef>
                <a:spcPts val="800"/>
              </a:spcBef>
              <a:defRPr sz="3200"/>
            </a:pPr>
          </a:p>
          <a:p>
            <a:pPr marL="341313" indent="-341313" algn="ctr">
              <a:spcBef>
                <a:spcPts val="8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r>
              <a:t>GRAZIE PER L’ATTENZIONE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egnaposto contenuto 2"/>
          <p:cNvSpPr txBox="1"/>
          <p:nvPr>
            <p:ph type="body" sz="half" idx="1"/>
          </p:nvPr>
        </p:nvSpPr>
        <p:spPr>
          <a:xfrm>
            <a:off x="457199" y="188640"/>
            <a:ext cx="8224840" cy="1584176"/>
          </a:xfrm>
          <a:prstGeom prst="rect">
            <a:avLst/>
          </a:prstGeom>
        </p:spPr>
        <p:txBody>
          <a:bodyPr/>
          <a:lstStyle/>
          <a:p>
            <a:pPr marL="136525" indent="-136525" algn="ctr" defTabSz="179705">
              <a:spcBef>
                <a:spcPts val="300"/>
              </a:spcBef>
              <a:defRPr sz="1280"/>
            </a:pPr>
          </a:p>
          <a:p>
            <a:pPr marL="136525" indent="-136525" algn="ctr" defTabSz="179705">
              <a:spcBef>
                <a:spcPts val="300"/>
              </a:spcBef>
              <a:defRPr sz="1280">
                <a:solidFill>
                  <a:schemeClr val="accent3">
                    <a:lumOff val="44000"/>
                  </a:schemeClr>
                </a:solidFill>
              </a:defRPr>
            </a:pPr>
            <a:r>
              <a:t>GRAZIE PER L’ATTENZIONE</a:t>
            </a:r>
          </a:p>
          <a:p>
            <a:pPr marL="136525" indent="-136525" algn="ctr" defTabSz="179705">
              <a:spcBef>
                <a:spcPts val="300"/>
              </a:spcBef>
              <a:defRPr sz="1280">
                <a:solidFill>
                  <a:schemeClr val="accent3">
                    <a:lumOff val="44000"/>
                  </a:schemeClr>
                </a:solidFill>
              </a:defRPr>
            </a:pPr>
          </a:p>
          <a:p>
            <a:pPr marL="136525" indent="-136525" algn="ctr" defTabSz="179705">
              <a:spcBef>
                <a:spcPts val="300"/>
              </a:spcBef>
              <a:defRPr sz="1280">
                <a:solidFill>
                  <a:schemeClr val="accent3">
                    <a:lumOff val="44000"/>
                  </a:schemeClr>
                </a:solidFill>
              </a:defRPr>
            </a:pPr>
          </a:p>
          <a:p>
            <a:pPr marL="136525" indent="-136525" algn="ctr" defTabSz="179705">
              <a:spcBef>
                <a:spcPts val="300"/>
              </a:spcBef>
              <a:defRPr sz="1280">
                <a:solidFill>
                  <a:schemeClr val="accent3">
                    <a:lumOff val="44000"/>
                  </a:schemeClr>
                </a:solidFill>
              </a:defRPr>
            </a:pPr>
            <a:r>
              <a:t>Contatti:</a:t>
            </a:r>
          </a:p>
          <a:p>
            <a:pPr marL="136525" indent="-136525" algn="ctr" defTabSz="179705">
              <a:spcBef>
                <a:spcPts val="300"/>
              </a:spcBef>
              <a:defRPr sz="1280">
                <a:solidFill>
                  <a:schemeClr val="accent3">
                    <a:lumOff val="44000"/>
                  </a:schemeClr>
                </a:solidFill>
              </a:defRPr>
            </a:pPr>
          </a:p>
          <a:p>
            <a:pPr marL="136525" indent="-136525" algn="ctr" defTabSz="179705">
              <a:spcBef>
                <a:spcPts val="300"/>
              </a:spcBef>
              <a:defRPr sz="1280">
                <a:solidFill>
                  <a:schemeClr val="accent3">
                    <a:lumOff val="44000"/>
                  </a:schemeClr>
                </a:solidFill>
              </a:defRPr>
            </a:pPr>
            <a:r>
              <a:t>info@ways.world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08720"/>
            <a:ext cx="9447829" cy="5314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0"/>
            <a:ext cx="897583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magine 3" descr="Immagin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536" y="380069"/>
            <a:ext cx="2088233" cy="104216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CasellaDiTesto 4"/>
          <p:cNvSpPr txBox="1"/>
          <p:nvPr/>
        </p:nvSpPr>
        <p:spPr>
          <a:xfrm>
            <a:off x="3825631" y="377930"/>
            <a:ext cx="4949121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r>
              <a:t>I BASTONCINI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a di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a di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